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41" r:id="rId3"/>
    <p:sldId id="342" r:id="rId4"/>
    <p:sldId id="344" r:id="rId5"/>
    <p:sldId id="346" r:id="rId6"/>
    <p:sldId id="345" r:id="rId7"/>
    <p:sldId id="347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Marchioro" initials="TM" lastIdx="1" clrIdx="0">
    <p:extLst>
      <p:ext uri="{19B8F6BF-5375-455C-9EA6-DF929625EA0E}">
        <p15:presenceInfo xmlns:p15="http://schemas.microsoft.com/office/powerpoint/2012/main" userId="f56efa6f65664b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398A"/>
    <a:srgbClr val="3C4858"/>
    <a:srgbClr val="FF9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89058" autoAdjust="0"/>
  </p:normalViewPr>
  <p:slideViewPr>
    <p:cSldViewPr snapToGrid="0">
      <p:cViewPr varScale="1">
        <p:scale>
          <a:sx n="73" d="100"/>
          <a:sy n="73" d="100"/>
        </p:scale>
        <p:origin x="176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0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0D2A-F526-4DA3-BC6A-E44C0477DB7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8512-F786-4441-8C1E-5D215ECE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8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2B8A6-3F8F-4912-9D6D-F7BDF7139A8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78F39-B672-49C6-AC08-AEDEA1414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78F39-B672-49C6-AC08-AEDEA1414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95000">
              <a:srgbClr val="22398A">
                <a:alpha val="80000"/>
              </a:srgbClr>
            </a:gs>
            <a:gs pos="0">
              <a:srgbClr val="FF984E">
                <a:alpha val="80000"/>
              </a:srgbClr>
            </a:gs>
          </a:gsLst>
          <a:lin ang="7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056"/>
          <a:stretch/>
        </p:blipFill>
        <p:spPr>
          <a:xfrm>
            <a:off x="294481" y="28353"/>
            <a:ext cx="88495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5130"/>
            <a:ext cx="9144000" cy="988472"/>
          </a:xfrm>
          <a:solidFill>
            <a:schemeClr val="tx2">
              <a:lumMod val="75000"/>
              <a:alpha val="80000"/>
            </a:schemeClr>
          </a:solidFill>
        </p:spPr>
        <p:txBody>
          <a:bodyPr lIns="432000" tIns="288000" rIns="432000" bIns="252000" anchor="ctr">
            <a:normAutofit/>
          </a:bodyPr>
          <a:lstStyle>
            <a:lvl1pPr algn="ctr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5751"/>
            <a:ext cx="9144000" cy="785921"/>
          </a:xfrm>
          <a:noFill/>
          <a:ln>
            <a:noFill/>
          </a:ln>
        </p:spPr>
        <p:txBody>
          <a:bodyPr lIns="432000" tIns="252000" rIns="432000" bIns="25200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391150"/>
            <a:ext cx="1097901" cy="34133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94481" y="2736503"/>
            <a:ext cx="3519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Real-time</a:t>
            </a: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Analytics</a:t>
            </a:r>
            <a:r>
              <a:rPr lang="en-US" sz="2800" b="1" baseline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for</a:t>
            </a:r>
          </a:p>
          <a:p>
            <a:r>
              <a:rPr lang="en-US" sz="2800" b="1" baseline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Internet of Sports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69925" y="4156067"/>
            <a:ext cx="351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Marie Curie European Training Network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15925" y="4156067"/>
            <a:ext cx="540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1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Real-time Analytics for Internet of Sports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"/>
            <a:ext cx="8610600" cy="3415145"/>
          </a:xfrm>
          <a:solidFill>
            <a:schemeClr val="bg2"/>
          </a:solidFill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415144"/>
            <a:ext cx="8610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5333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7318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2603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Real-time Analytics for Internet of Sports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79417"/>
            <a:ext cx="4514850" cy="5355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79417"/>
            <a:ext cx="4514850" cy="5355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Real-time Analytics for Internet of Sports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Real-time Analytics for Internet of Sports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5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288000" rIns="288000" bIns="2880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69423"/>
            <a:ext cx="9144000" cy="5319617"/>
          </a:xfrm>
          <a:prstGeom prst="rect">
            <a:avLst/>
          </a:prstGeom>
        </p:spPr>
        <p:txBody>
          <a:bodyPr vert="horz" lIns="288000" tIns="288000" rIns="288000" bIns="288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Real-time Analytics for Internet of Sports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bg1"/>
                </a:solidFill>
              </a:defRPr>
            </a:lvl1pPr>
          </a:lstStyle>
          <a:p>
            <a:pPr algn="r"/>
            <a:fld id="{051E4EB5-CDFB-4CD6-8699-1F8038A9BF27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12482"/>
            <a:ext cx="804143" cy="2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32E7460-AAA6-4E5B-8391-F3633E83D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PROTECTING Fitbit data under </a:t>
            </a:r>
            <a:br>
              <a:rPr lang="en-GB" dirty="0"/>
            </a:br>
            <a:r>
              <a:rPr lang="en-GB" dirty="0"/>
              <a:t>local differential privacy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DF13354C-227E-44AC-95D9-8A22F9E73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Thomas Marchioro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CBC91B1-53A6-48C9-8356-3600A808A9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878013" y="6356350"/>
            <a:ext cx="7265987" cy="360363"/>
          </a:xfrm>
        </p:spPr>
        <p:txBody>
          <a:bodyPr/>
          <a:lstStyle/>
          <a:p>
            <a:r>
              <a:rPr lang="en-US" dirty="0"/>
              <a:t>RAIS Summer School, Sep 11-17, 2022</a:t>
            </a:r>
          </a:p>
        </p:txBody>
      </p:sp>
    </p:spTree>
    <p:extLst>
      <p:ext uri="{BB962C8B-B14F-4D97-AF65-F5344CB8AC3E}">
        <p14:creationId xmlns:p14="http://schemas.microsoft.com/office/powerpoint/2010/main" val="301232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781E6-80DC-4E2C-8815-C910229E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RAIS Summer School, Sep 11-17,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72FC6D-0869-48D7-9513-665F6037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Lifelogging datasets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8E043-F94B-4390-82A0-FF046CF7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A5EA61-05B6-49D7-BEAC-933D82A57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10511"/>
              </p:ext>
            </p:extLst>
          </p:nvPr>
        </p:nvGraphicFramePr>
        <p:xfrm>
          <a:off x="374074" y="1686132"/>
          <a:ext cx="663979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632">
                  <a:extLst>
                    <a:ext uri="{9D8B030D-6E8A-4147-A177-3AD203B41FA5}">
                      <a16:colId xmlns:a16="http://schemas.microsoft.com/office/drawing/2014/main" val="1252219607"/>
                    </a:ext>
                  </a:extLst>
                </a:gridCol>
                <a:gridCol w="1106632">
                  <a:extLst>
                    <a:ext uri="{9D8B030D-6E8A-4147-A177-3AD203B41FA5}">
                      <a16:colId xmlns:a16="http://schemas.microsoft.com/office/drawing/2014/main" val="4148503331"/>
                    </a:ext>
                  </a:extLst>
                </a:gridCol>
                <a:gridCol w="1106632">
                  <a:extLst>
                    <a:ext uri="{9D8B030D-6E8A-4147-A177-3AD203B41FA5}">
                      <a16:colId xmlns:a16="http://schemas.microsoft.com/office/drawing/2014/main" val="2874986164"/>
                    </a:ext>
                  </a:extLst>
                </a:gridCol>
                <a:gridCol w="1106632">
                  <a:extLst>
                    <a:ext uri="{9D8B030D-6E8A-4147-A177-3AD203B41FA5}">
                      <a16:colId xmlns:a16="http://schemas.microsoft.com/office/drawing/2014/main" val="2622260419"/>
                    </a:ext>
                  </a:extLst>
                </a:gridCol>
                <a:gridCol w="1106632">
                  <a:extLst>
                    <a:ext uri="{9D8B030D-6E8A-4147-A177-3AD203B41FA5}">
                      <a16:colId xmlns:a16="http://schemas.microsoft.com/office/drawing/2014/main" val="1313149730"/>
                    </a:ext>
                  </a:extLst>
                </a:gridCol>
                <a:gridCol w="1106632">
                  <a:extLst>
                    <a:ext uri="{9D8B030D-6E8A-4147-A177-3AD203B41FA5}">
                      <a16:colId xmlns:a16="http://schemas.microsoft.com/office/drawing/2014/main" val="993588424"/>
                    </a:ext>
                  </a:extLst>
                </a:gridCol>
              </a:tblGrid>
              <a:tr h="2443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Participant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Gender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Height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Weight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Fitbit data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191790"/>
                  </a:ext>
                </a:extLst>
              </a:tr>
              <a:tr h="26677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 series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815359"/>
                  </a:ext>
                </a:extLst>
              </a:tr>
              <a:tr h="266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 series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637528"/>
                  </a:ext>
                </a:extLst>
              </a:tr>
              <a:tr h="26677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male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184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 series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716449"/>
                  </a:ext>
                </a:extLst>
              </a:tr>
              <a:tr h="26677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female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 series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508492"/>
                  </a:ext>
                </a:extLst>
              </a:tr>
              <a:tr h="244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female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 series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78848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99726E-6F6C-4E2F-8116-9D1E151BE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89173"/>
              </p:ext>
            </p:extLst>
          </p:nvPr>
        </p:nvGraphicFramePr>
        <p:xfrm>
          <a:off x="961160" y="3144717"/>
          <a:ext cx="722168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336">
                  <a:extLst>
                    <a:ext uri="{9D8B030D-6E8A-4147-A177-3AD203B41FA5}">
                      <a16:colId xmlns:a16="http://schemas.microsoft.com/office/drawing/2014/main" val="1252219607"/>
                    </a:ext>
                  </a:extLst>
                </a:gridCol>
                <a:gridCol w="1444336">
                  <a:extLst>
                    <a:ext uri="{9D8B030D-6E8A-4147-A177-3AD203B41FA5}">
                      <a16:colId xmlns:a16="http://schemas.microsoft.com/office/drawing/2014/main" val="4148503331"/>
                    </a:ext>
                  </a:extLst>
                </a:gridCol>
                <a:gridCol w="1444336">
                  <a:extLst>
                    <a:ext uri="{9D8B030D-6E8A-4147-A177-3AD203B41FA5}">
                      <a16:colId xmlns:a16="http://schemas.microsoft.com/office/drawing/2014/main" val="2874986164"/>
                    </a:ext>
                  </a:extLst>
                </a:gridCol>
                <a:gridCol w="1444336">
                  <a:extLst>
                    <a:ext uri="{9D8B030D-6E8A-4147-A177-3AD203B41FA5}">
                      <a16:colId xmlns:a16="http://schemas.microsoft.com/office/drawing/2014/main" val="2622260419"/>
                    </a:ext>
                  </a:extLst>
                </a:gridCol>
                <a:gridCol w="1444336">
                  <a:extLst>
                    <a:ext uri="{9D8B030D-6E8A-4147-A177-3AD203B41FA5}">
                      <a16:colId xmlns:a16="http://schemas.microsoft.com/office/drawing/2014/main" val="1313149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Steps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Calories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Distance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Sleep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191790"/>
                  </a:ext>
                </a:extLst>
              </a:tr>
              <a:tr h="26677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2019/11/01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17873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4009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8h 11min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815359"/>
                  </a:ext>
                </a:extLst>
              </a:tr>
              <a:tr h="26677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2019/11/02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13118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3533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7h 35min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37528"/>
                  </a:ext>
                </a:extLst>
              </a:tr>
              <a:tr h="26677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2019/11/03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4773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2785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4h 20min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16449"/>
                  </a:ext>
                </a:extLst>
              </a:tr>
              <a:tr h="26677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2019/11/04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4761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1932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5h 13min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508492"/>
                  </a:ext>
                </a:extLst>
              </a:tr>
              <a:tr h="24437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2019/11/05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14312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3748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9h 54min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88483"/>
                  </a:ext>
                </a:extLst>
              </a:tr>
              <a:tr h="2443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2530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887E64C-87B8-4258-8068-507B03D56B94}"/>
              </a:ext>
            </a:extLst>
          </p:cNvPr>
          <p:cNvSpPr/>
          <p:nvPr/>
        </p:nvSpPr>
        <p:spPr>
          <a:xfrm>
            <a:off x="5964382" y="2015836"/>
            <a:ext cx="1049484" cy="301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ACB54D3-C846-4B89-AA6D-1DA86D1360BA}"/>
              </a:ext>
            </a:extLst>
          </p:cNvPr>
          <p:cNvCxnSpPr>
            <a:stCxn id="8" idx="1"/>
            <a:endCxn id="7" idx="0"/>
          </p:cNvCxnSpPr>
          <p:nvPr/>
        </p:nvCxnSpPr>
        <p:spPr>
          <a:xfrm rot="10800000" flipV="1">
            <a:off x="4572000" y="2166505"/>
            <a:ext cx="1392382" cy="97821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2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EDA1FC-D2D0-40FD-B5EA-7CEE4BDA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RAIS Summer School, Sep 11-17,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A792C-B92C-486F-B436-99E2092E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anonymization/sanitization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46726-9397-4078-B70A-ECB84D91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9423"/>
            <a:ext cx="9144000" cy="5181995"/>
          </a:xfrm>
        </p:spPr>
        <p:txBody>
          <a:bodyPr/>
          <a:lstStyle/>
          <a:p>
            <a:r>
              <a:rPr lang="en-US" dirty="0"/>
              <a:t>Gather data from all the participants</a:t>
            </a:r>
          </a:p>
          <a:p>
            <a:r>
              <a:rPr lang="en-US" dirty="0"/>
              <a:t>Store them in a dataset</a:t>
            </a:r>
          </a:p>
          <a:p>
            <a:r>
              <a:rPr lang="en-US" dirty="0"/>
              <a:t>Apply anonymization/sanitization techniques to the data (apply k-anonymity, remove revealing attributes)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Problems:</a:t>
            </a:r>
          </a:p>
          <a:p>
            <a:r>
              <a:rPr lang="en-US" dirty="0">
                <a:solidFill>
                  <a:srgbClr val="FF0000"/>
                </a:solidFill>
              </a:rPr>
              <a:t>Participants need to entrust their “clean” data to researchers</a:t>
            </a:r>
          </a:p>
          <a:p>
            <a:r>
              <a:rPr lang="en-US" dirty="0">
                <a:solidFill>
                  <a:srgbClr val="FF0000"/>
                </a:solidFill>
              </a:rPr>
              <a:t>Many public datasets do not even anonymize the participants </a:t>
            </a:r>
            <a:r>
              <a:rPr lang="en-US" dirty="0"/>
              <a:t>(LifeSnaps does!)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8D7E2-9D16-4A10-B605-8784EA48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12C3B51A-4E07-3B35-65E8-FB9BBD96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9423"/>
            <a:ext cx="9144000" cy="5181995"/>
          </a:xfrm>
        </p:spPr>
        <p:txBody>
          <a:bodyPr/>
          <a:lstStyle/>
          <a:p>
            <a:r>
              <a:rPr lang="en-US" dirty="0"/>
              <a:t>Participants send anonymous reports containing randomized data 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A7AEBF-3D2F-4D4F-9A59-DE620B9A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RAIS Summer School, Sep 11-17,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90375-1FEC-49E2-B5BF-611FB88F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differential privacy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A7CBE-7CF2-4B97-B688-9ADD727B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4</a:t>
            </a:fld>
            <a:endParaRPr lang="en-US"/>
          </a:p>
        </p:txBody>
      </p:sp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7975BE5A-4D18-C8FE-61D7-27579A8E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434" y="2281334"/>
            <a:ext cx="914400" cy="914400"/>
          </a:xfrm>
          <a:prstGeom prst="rect">
            <a:avLst/>
          </a:prstGeom>
        </p:spPr>
      </p:pic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7D9ACBB7-DEDB-D195-DDB1-882045DFC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434" y="3405675"/>
            <a:ext cx="914400" cy="914400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C5E3FF2C-DA15-754D-1DEE-424E54BA8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434" y="4530016"/>
            <a:ext cx="914400" cy="914400"/>
          </a:xfrm>
          <a:prstGeom prst="rect">
            <a:avLst/>
          </a:prstGeom>
        </p:spPr>
      </p:pic>
      <p:pic>
        <p:nvPicPr>
          <p:cNvPr id="14" name="Graphic 13" descr="Programmer male with solid fill">
            <a:extLst>
              <a:ext uri="{FF2B5EF4-FFF2-40B4-BE49-F238E27FC236}">
                <a16:creationId xmlns:a16="http://schemas.microsoft.com/office/drawing/2014/main" id="{07B14DC6-4AFA-3BF9-8DC2-F22A1E243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6032" y="3320770"/>
            <a:ext cx="1084210" cy="108421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17B74D-0954-3F22-6176-B187D18C938E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2071834" y="3862875"/>
            <a:ext cx="48041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5D1393-B629-8A7E-C442-4C0791D77627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071834" y="4052539"/>
            <a:ext cx="4804198" cy="934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C53109-38D8-13B8-3250-EE1EBAD59D5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071834" y="2738534"/>
            <a:ext cx="4804198" cy="9237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5F1C0D-59FA-F4FE-930C-6C367A0AE397}"/>
                  </a:ext>
                </a:extLst>
              </p:cNvPr>
              <p:cNvSpPr txBox="1"/>
              <p:nvPr/>
            </p:nvSpPr>
            <p:spPr>
              <a:xfrm>
                <a:off x="2418296" y="2447825"/>
                <a:ext cx="2433622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noise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5F1C0D-59FA-F4FE-930C-6C367A0AE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296" y="2447825"/>
                <a:ext cx="2433622" cy="380810"/>
              </a:xfrm>
              <a:prstGeom prst="rect">
                <a:avLst/>
              </a:prstGeom>
              <a:blipFill>
                <a:blip r:embed="rId6"/>
                <a:stretch>
                  <a:fillRect t="-4839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2803F2C-B03E-CDCD-B956-71D513385490}"/>
              </a:ext>
            </a:extLst>
          </p:cNvPr>
          <p:cNvSpPr txBox="1"/>
          <p:nvPr/>
        </p:nvSpPr>
        <p:spPr>
          <a:xfrm>
            <a:off x="6734447" y="4530016"/>
            <a:ext cx="136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Researcher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3BDD6F-B126-7A0F-BF48-CB3CA9604354}"/>
                  </a:ext>
                </a:extLst>
              </p:cNvPr>
              <p:cNvSpPr txBox="1"/>
              <p:nvPr/>
            </p:nvSpPr>
            <p:spPr>
              <a:xfrm>
                <a:off x="2418296" y="3438826"/>
                <a:ext cx="2433622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noise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3BDD6F-B126-7A0F-BF48-CB3CA9604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296" y="3438826"/>
                <a:ext cx="2433622" cy="380810"/>
              </a:xfrm>
              <a:prstGeom prst="rect">
                <a:avLst/>
              </a:prstGeom>
              <a:blipFill>
                <a:blip r:embed="rId7"/>
                <a:stretch>
                  <a:fillRect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693BBE-435C-BB3F-3100-D2617D720A6A}"/>
                  </a:ext>
                </a:extLst>
              </p:cNvPr>
              <p:cNvSpPr txBox="1"/>
              <p:nvPr/>
            </p:nvSpPr>
            <p:spPr>
              <a:xfrm>
                <a:off x="2418296" y="4162719"/>
                <a:ext cx="2433622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noise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693BBE-435C-BB3F-3100-D2617D720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296" y="4162719"/>
                <a:ext cx="2433622" cy="380810"/>
              </a:xfrm>
              <a:prstGeom prst="rect">
                <a:avLst/>
              </a:prstGeom>
              <a:blipFill>
                <a:blip r:embed="rId8"/>
                <a:stretch>
                  <a:fillRect t="-4839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88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1DAC95-BDA5-AF97-8907-55DCE764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RAIS Summer School, Sep 11-17,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D506EB-8170-2392-2FD0-A99CAA96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protection do we obtain?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DF4D4-429D-05F0-33A3-726FA7C3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FAE77-79DB-A8D8-0F30-01E4392C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05" y="1525292"/>
            <a:ext cx="6340389" cy="4275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1AB64-536E-93AD-8A80-CDABE38E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580" y="1525292"/>
            <a:ext cx="6210838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0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1DAC95-BDA5-AF97-8907-55DCE764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RAIS Summer School, Sep 11-17,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D506EB-8170-2392-2FD0-A99CAA96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randomized data still usable?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DF4D4-429D-05F0-33A3-726FA7C3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FAE77-79DB-A8D8-0F30-01E4392C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05" y="1525292"/>
            <a:ext cx="6340389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DFE8BD-A856-D18D-B434-FE9CA1C8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RAIS Summer School, Sep 11-17,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42968-62BF-20B8-DD2F-0D603DC5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DF6E6-80B6-936D-FC2E-1DF213B6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agreement rate on paired t-Test (e.g., participants before and after a diet)</a:t>
            </a:r>
          </a:p>
          <a:p>
            <a:r>
              <a:rPr lang="en-US" dirty="0"/>
              <a:t>Test private attribute inference (gender, height, weight)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D5EBA-6A06-89B4-EFE9-AE891B6C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RAIS Summer School, Sep 11-17, 2022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890306"/>
            <a:ext cx="9144000" cy="10773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58" y="626340"/>
            <a:ext cx="1841285" cy="57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IS">
      <a:dk1>
        <a:sysClr val="windowText" lastClr="000000"/>
      </a:dk1>
      <a:lt1>
        <a:sysClr val="window" lastClr="FFFFFF"/>
      </a:lt1>
      <a:dk2>
        <a:srgbClr val="3C4858"/>
      </a:dk2>
      <a:lt2>
        <a:srgbClr val="EEEEEE"/>
      </a:lt2>
      <a:accent1>
        <a:srgbClr val="22398A"/>
      </a:accent1>
      <a:accent2>
        <a:srgbClr val="5962B9"/>
      </a:accent2>
      <a:accent3>
        <a:srgbClr val="FF984E"/>
      </a:accent3>
      <a:accent4>
        <a:srgbClr val="FFC194"/>
      </a:accent4>
      <a:accent5>
        <a:srgbClr val="6F3B55"/>
      </a:accent5>
      <a:accent6>
        <a:srgbClr val="C490AA"/>
      </a:accent6>
      <a:hlink>
        <a:srgbClr val="5962B9"/>
      </a:hlink>
      <a:folHlink>
        <a:srgbClr val="5962B9"/>
      </a:folHlink>
    </a:clrScheme>
    <a:fontScheme name="RAIS-Roboto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8153</TotalTime>
  <Words>296</Words>
  <Application>Microsoft Office PowerPoint</Application>
  <PresentationFormat>On-screen Show (4:3)</PresentationFormat>
  <Paragraphs>109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Roboto Slab</vt:lpstr>
      <vt:lpstr>Calibri</vt:lpstr>
      <vt:lpstr>Cambria Math</vt:lpstr>
      <vt:lpstr>Arial</vt:lpstr>
      <vt:lpstr>Roboto</vt:lpstr>
      <vt:lpstr>Office Theme</vt:lpstr>
      <vt:lpstr>PROTECTING Fitbit data under  local differential privacy</vt:lpstr>
      <vt:lpstr>Lifelogging datasets</vt:lpstr>
      <vt:lpstr>Global anonymization/sanitization</vt:lpstr>
      <vt:lpstr>Local differential privacy</vt:lpstr>
      <vt:lpstr>How much protection do we obtain?</vt:lpstr>
      <vt:lpstr>Are the randomized data still usable?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Andreou</dc:creator>
  <cp:lastModifiedBy>Thomas Marchioro</cp:lastModifiedBy>
  <cp:revision>319</cp:revision>
  <dcterms:created xsi:type="dcterms:W3CDTF">2019-01-10T09:02:04Z</dcterms:created>
  <dcterms:modified xsi:type="dcterms:W3CDTF">2022-09-11T16:04:15Z</dcterms:modified>
</cp:coreProperties>
</file>